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7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9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02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3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0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3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1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2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6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8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4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ishistop.ru/gormonalnye-pryshchi.html" TargetMode="External"/><Relationship Id="rId2" Type="http://schemas.openxmlformats.org/officeDocument/2006/relationships/hyperlink" Target="http://prishistop.ru/podrostkovye-pryshhi-kak-izbavitsya-ot-yunosheskix-ugrej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shistop.ru/salnie-probki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medportal.ru/terms/11707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A%D1%80%D0%BE%D1%86%D0%B8%D0%B0%D0%BD%D0%BE%D0%B7" TargetMode="External"/><Relationship Id="rId2" Type="http://schemas.openxmlformats.org/officeDocument/2006/relationships/hyperlink" Target="https://ru.wikipedia.org/wiki/%D0%9F%D0%B0%D0%BF%D0%B8%D0%BB%D0%BB%D0%BE%D0%BC%D0%B0%D0%B2%D0%B8%D1%80%D1%83%D1%81_%D1%87%D0%B5%D0%BB%D0%BE%D0%B2%D0%B5%D0%BA%D0%B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55" y="2356699"/>
            <a:ext cx="5264162" cy="3282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6722" y="1013254"/>
            <a:ext cx="6815669" cy="2076848"/>
          </a:xfrm>
        </p:spPr>
        <p:txBody>
          <a:bodyPr/>
          <a:lstStyle/>
          <a:p>
            <a:r>
              <a:rPr lang="ru-RU" dirty="0" smtClean="0"/>
              <a:t>Заболевания кожи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Хейлиты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848" y="1688756"/>
            <a:ext cx="6187174" cy="448962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Воспалительный </a:t>
            </a:r>
            <a:r>
              <a:rPr lang="ru-RU" dirty="0">
                <a:latin typeface="arial" panose="020B0604020202020204" pitchFamily="34" charset="0"/>
              </a:rPr>
              <a:t>процесс, поражающий красную кайму, слизистую оболочку и кожу губ. Проявляется отеком, покраснением, шелушением губ, появлением на них кровоточащих язвочек, гнойных корочек, жжением и болью при открывании рта и приеме пищи. Часто заболевание носит длительный рецидивирующий характер. У людей молодого возраста течение более благоприятное, возможно самоизлечение. В пожилом возрасте есть риск возникновения лейкоплакии и </a:t>
            </a:r>
            <a:r>
              <a:rPr lang="ru-RU" dirty="0" err="1">
                <a:latin typeface="arial" panose="020B0604020202020204" pitchFamily="34" charset="0"/>
              </a:rPr>
              <a:t>озлокачествления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50" y="2567847"/>
            <a:ext cx="3630283" cy="22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441" y="131443"/>
            <a:ext cx="9404723" cy="1046568"/>
          </a:xfrm>
        </p:spPr>
        <p:txBody>
          <a:bodyPr/>
          <a:lstStyle/>
          <a:p>
            <a:pPr algn="ctr"/>
            <a:r>
              <a:rPr lang="ru-RU" dirty="0" smtClean="0"/>
              <a:t>Пиодермии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2" y="1293340"/>
            <a:ext cx="10857469" cy="4934465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1" dirty="0">
                <a:latin typeface="arial" panose="020B0604020202020204" pitchFamily="34" charset="0"/>
              </a:rPr>
              <a:t>Пиодермии </a:t>
            </a:r>
            <a:r>
              <a:rPr lang="ru-RU" sz="2400" dirty="0">
                <a:latin typeface="arial" panose="020B0604020202020204" pitchFamily="34" charset="0"/>
              </a:rPr>
              <a:t>объединяют в себе гнойно-воспалительные кожные болезни, причиной которых является гноеродная микрофлора – </a:t>
            </a:r>
            <a:r>
              <a:rPr lang="ru-RU" sz="2400" dirty="0" err="1">
                <a:latin typeface="arial" panose="020B0604020202020204" pitchFamily="34" charset="0"/>
              </a:rPr>
              <a:t>пиококки</a:t>
            </a:r>
            <a:r>
              <a:rPr lang="ru-RU" sz="2400" dirty="0">
                <a:latin typeface="arial" panose="020B0604020202020204" pitchFamily="34" charset="0"/>
              </a:rPr>
              <a:t>, стафилококки и </a:t>
            </a:r>
            <a:r>
              <a:rPr lang="ru-RU" sz="2400" dirty="0" smtClean="0">
                <a:latin typeface="arial" panose="020B0604020202020204" pitchFamily="34" charset="0"/>
              </a:rPr>
              <a:t>стрептококки. </a:t>
            </a:r>
            <a:r>
              <a:rPr lang="ru-RU" sz="2400" dirty="0">
                <a:latin typeface="arial" panose="020B0604020202020204" pitchFamily="34" charset="0"/>
              </a:rPr>
              <a:t>Примерно треть всех кожных заболеваний составляют различные пиодермии; первичные пиодермии возникают при поражении здоровой кожи, а вторичные являются осложнением заболеваний, при которых возможны повреждения кожи из-за зуда. Пиодермиями </a:t>
            </a:r>
            <a:r>
              <a:rPr lang="ru-RU" sz="2400" dirty="0" smtClean="0">
                <a:latin typeface="arial" panose="020B0604020202020204" pitchFamily="34" charset="0"/>
              </a:rPr>
              <a:t>осложняется чесоткой,</a:t>
            </a:r>
            <a:r>
              <a:rPr lang="ru-RU" sz="2400" dirty="0">
                <a:latin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</a:rPr>
              <a:t>экземой, </a:t>
            </a:r>
            <a:r>
              <a:rPr lang="ru-RU" sz="2400" dirty="0">
                <a:latin typeface="arial" panose="020B0604020202020204" pitchFamily="34" charset="0"/>
              </a:rPr>
              <a:t>а так же сахарный диабет и </a:t>
            </a:r>
            <a:r>
              <a:rPr lang="ru-RU" sz="2400" dirty="0" smtClean="0">
                <a:latin typeface="arial" panose="020B0604020202020204" pitchFamily="34" charset="0"/>
              </a:rPr>
              <a:t>хроническая почечная недостаточность.</a:t>
            </a:r>
            <a:endParaRPr lang="ru-RU" sz="2400" dirty="0">
              <a:latin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latin typeface="arial" panose="020B0604020202020204" pitchFamily="34" charset="0"/>
              </a:rPr>
              <a:t>При неосложненных пиодермиях поражения кожи неглубокие и после выздоровления кожный покров полностью восстанавливается; если пиодермии принимают хроническое или затяжное течение, в процесс вовлекаются глубокие слои кожи, то остаются </a:t>
            </a:r>
            <a:r>
              <a:rPr lang="ru-RU" sz="2400" dirty="0" smtClean="0">
                <a:latin typeface="arial" panose="020B0604020202020204" pitchFamily="34" charset="0"/>
              </a:rPr>
              <a:t>рубцы</a:t>
            </a:r>
            <a:r>
              <a:rPr lang="ru-RU" sz="2400" dirty="0">
                <a:latin typeface="arial" panose="020B0604020202020204" pitchFamily="34" charset="0"/>
              </a:rPr>
              <a:t> и </a:t>
            </a:r>
            <a:r>
              <a:rPr lang="ru-RU" sz="2400" dirty="0" smtClean="0">
                <a:latin typeface="arial" panose="020B0604020202020204" pitchFamily="34" charset="0"/>
              </a:rPr>
              <a:t>пигментные пятна.</a:t>
            </a:r>
            <a:endParaRPr lang="ru-RU" sz="2400" dirty="0">
              <a:latin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99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0623"/>
          </a:xfrm>
        </p:spPr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423520"/>
              </p:ext>
            </p:extLst>
          </p:nvPr>
        </p:nvGraphicFramePr>
        <p:xfrm>
          <a:off x="847937" y="1902297"/>
          <a:ext cx="9663542" cy="360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771"/>
                <a:gridCol w="4831771"/>
              </a:tblGrid>
              <a:tr h="3600579"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Поверхностные пиодермии проявляющиеся 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остеофолликулитами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 сикозами кожи – это чаще всего 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стафилодермии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Поверхностные </a:t>
                      </a: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стрептодермии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и смешанные пиодермии клинически проявляются в виде импетиго вульгарного.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Глубокие </a:t>
                      </a:r>
                      <a:r>
                        <a:rPr lang="ru-RU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стафилодермии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проявляются в виде глубоких фолликулитов, гидраденитов, фурункулеза и карбункулеза </a:t>
                      </a:r>
                    </a:p>
                    <a:p>
                      <a:r>
                        <a:rPr lang="ru-RU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Глубокие воспаления кожи стрептококковой инфекцией заканчиваются язвенными поражениями кожи, протекающими по типу </a:t>
                      </a:r>
                      <a:r>
                        <a:rPr lang="ru-RU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эктимы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вульгарной. Язвенно-</a:t>
                      </a:r>
                      <a:r>
                        <a:rPr lang="ru-RU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вегетатирующие</a:t>
                      </a:r>
                      <a:r>
                        <a:rPr lang="ru-RU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хронические формы глубоких пиодермий чаще всего вызываются смешанной микрофлорой.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6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Поверхностные            Глубокие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2" y="1312401"/>
            <a:ext cx="3734092" cy="20898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5" y="3775633"/>
            <a:ext cx="3800339" cy="2501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54" y="1312401"/>
            <a:ext cx="3842437" cy="2184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55" y="3775633"/>
            <a:ext cx="3842437" cy="25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002"/>
          </a:xfrm>
        </p:spPr>
        <p:txBody>
          <a:bodyPr/>
          <a:lstStyle/>
          <a:p>
            <a:pPr algn="ctr"/>
            <a:r>
              <a:rPr lang="ru-RU" dirty="0" smtClean="0"/>
              <a:t>Вульгарные угри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60" y="1375720"/>
            <a:ext cx="9514394" cy="487268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PT Sans"/>
              </a:rPr>
              <a:t>Вульгарные угри возникают в момент </a:t>
            </a:r>
            <a:r>
              <a:rPr lang="ru-RU" dirty="0">
                <a:latin typeface="PT Sans"/>
                <a:hlinkClick r:id="rId2" tooltip="Подростковые прыщи — как вылечить юношеские угри?"/>
              </a:rPr>
              <a:t>переходного возраста</a:t>
            </a:r>
            <a:r>
              <a:rPr lang="ru-RU" dirty="0">
                <a:latin typeface="PT Sans"/>
              </a:rPr>
              <a:t> у большинства подростков. Их образование связано </a:t>
            </a:r>
            <a:r>
              <a:rPr lang="ru-RU" dirty="0" smtClean="0">
                <a:latin typeface="PT Sans"/>
              </a:rPr>
              <a:t>с </a:t>
            </a:r>
            <a:r>
              <a:rPr lang="ru-RU" dirty="0" smtClean="0">
                <a:latin typeface="PT Sans"/>
                <a:hlinkClick r:id="rId3" tooltip="Какие гормоны влияют на прыщи — избавляемся от гормональных угрей"/>
              </a:rPr>
              <a:t>изменением </a:t>
            </a:r>
            <a:r>
              <a:rPr lang="ru-RU" dirty="0">
                <a:latin typeface="PT Sans"/>
                <a:hlinkClick r:id="rId3" tooltip="Какие гормоны влияют на прыщи — избавляемся от гормональных угрей"/>
              </a:rPr>
              <a:t>гормонального фона</a:t>
            </a:r>
            <a:r>
              <a:rPr lang="ru-RU" dirty="0">
                <a:latin typeface="PT Sans"/>
              </a:rPr>
              <a:t> и увеличением стероидных гормонов, которые продуцирует юный организм. С этим фактом связано большинство процессов, отвечающих за образование прыщей: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PT Sans"/>
              </a:rPr>
              <a:t>Повышенная выработка андрогенов, характерная как для юношей, так и для девушек, становится причиной повышенной секреции сальных желез.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PT Sans"/>
              </a:rPr>
              <a:t>Также значительные изменения претерпевает состав и консистенция секрета кожных желез. Он становится более густым и вязким. Такое густое кожное сало гораздо труднее выделяется из протоков, постепенно закупоривая поры. Окисляясь на воздухе, а также под воздействием загрязнений, формируется пробка, которая становится головкой </a:t>
            </a:r>
            <a:r>
              <a:rPr lang="ru-RU" dirty="0" err="1">
                <a:latin typeface="PT Sans"/>
              </a:rPr>
              <a:t>комедона</a:t>
            </a:r>
            <a:r>
              <a:rPr lang="ru-RU" dirty="0">
                <a:latin typeface="PT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PT Sans"/>
              </a:rPr>
              <a:t>Повышенная </a:t>
            </a:r>
            <a:r>
              <a:rPr lang="ru-RU" dirty="0" err="1">
                <a:latin typeface="PT Sans"/>
              </a:rPr>
              <a:t>кератинизация</a:t>
            </a:r>
            <a:r>
              <a:rPr lang="ru-RU" dirty="0">
                <a:latin typeface="PT Sans"/>
              </a:rPr>
              <a:t> кожного покрова приводит к тому, что верхний отмерший слой эпителия слишком медленно </a:t>
            </a:r>
            <a:r>
              <a:rPr lang="ru-RU" dirty="0" err="1">
                <a:latin typeface="PT Sans"/>
              </a:rPr>
              <a:t>отшелушивается</a:t>
            </a:r>
            <a:r>
              <a:rPr lang="ru-RU" dirty="0">
                <a:latin typeface="PT Sans"/>
              </a:rPr>
              <a:t>. Он </a:t>
            </a:r>
            <a:r>
              <a:rPr lang="ru-RU" dirty="0">
                <a:latin typeface="PT Sans"/>
                <a:hlinkClick r:id="rId4" tooltip="Как быстро убрать сальные пробки в домашних условиях"/>
              </a:rPr>
              <a:t>закупоривает поры</a:t>
            </a:r>
            <a:r>
              <a:rPr lang="ru-RU" dirty="0">
                <a:latin typeface="PT Sans"/>
              </a:rPr>
              <a:t>, создавая дополнительные условия для образования </a:t>
            </a:r>
            <a:r>
              <a:rPr lang="ru-RU" dirty="0" err="1">
                <a:latin typeface="PT Sans"/>
              </a:rPr>
              <a:t>акне</a:t>
            </a:r>
            <a:r>
              <a:rPr lang="ru-RU" dirty="0">
                <a:latin typeface="PT San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1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6" y="859563"/>
            <a:ext cx="5180774" cy="3890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63" y="2519776"/>
            <a:ext cx="4976918" cy="37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7098"/>
          </a:xfrm>
        </p:spPr>
        <p:txBody>
          <a:bodyPr/>
          <a:lstStyle/>
          <a:p>
            <a:pPr algn="ctr"/>
            <a:r>
              <a:rPr lang="ru-RU" dirty="0" smtClean="0"/>
              <a:t>Герпес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973" y="1309816"/>
            <a:ext cx="4539049" cy="46255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Мелкие 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болезненные пузырьки на губах и лице, появляющиеся при </a:t>
            </a:r>
            <a:r>
              <a:rPr lang="ru-RU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простуде.Но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 на самом деле его разновидностей гораздо больше. Причина герпеса – чрезвычайно заразный </a:t>
            </a:r>
            <a:r>
              <a:rPr lang="ru-RU" sz="2400" dirty="0">
                <a:solidFill>
                  <a:srgbClr val="003366"/>
                </a:solidFill>
                <a:latin typeface="Georgia" panose="02040502050405020303" pitchFamily="18" charset="0"/>
                <a:hlinkClick r:id="rId2"/>
              </a:rPr>
              <a:t>вирус</a:t>
            </a:r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, передающийся от больного человека к здоровому.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86" y="1845275"/>
            <a:ext cx="4506097" cy="28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22" y="2448392"/>
            <a:ext cx="5652532" cy="38823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6" y="923667"/>
            <a:ext cx="4922667" cy="32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8287"/>
          </a:xfrm>
        </p:spPr>
        <p:txBody>
          <a:bodyPr/>
          <a:lstStyle/>
          <a:p>
            <a:pPr algn="ctr"/>
            <a:r>
              <a:rPr lang="ru-RU" dirty="0" smtClean="0"/>
              <a:t>Бородавки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51005"/>
            <a:ext cx="9185747" cy="511569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</a:rPr>
              <a:t>Преимущественно </a:t>
            </a:r>
            <a:r>
              <a:rPr lang="ru-RU" sz="2800" dirty="0">
                <a:latin typeface="Arial" panose="020B0604020202020204" pitchFamily="34" charset="0"/>
              </a:rPr>
              <a:t>доброкачественное новообразование кожи, зачастую вирусной этиологии, имеющее вид узелка или сосочка. Вызывается разными вирусами </a:t>
            </a:r>
            <a:r>
              <a:rPr lang="ru-RU" sz="2800" dirty="0" err="1">
                <a:latin typeface="Arial" panose="020B0604020202020204" pitchFamily="34" charset="0"/>
                <a:hlinkClick r:id="rId2" tooltip="Папилломавирус человека"/>
              </a:rPr>
              <a:t>папилломатоза</a:t>
            </a:r>
            <a:r>
              <a:rPr lang="ru-RU" sz="2800" dirty="0">
                <a:latin typeface="Arial" panose="020B0604020202020204" pitchFamily="34" charset="0"/>
                <a:hlinkClick r:id="rId2" tooltip="Папилломавирус человека"/>
              </a:rPr>
              <a:t> человека</a:t>
            </a:r>
            <a:r>
              <a:rPr lang="ru-RU" sz="2800" dirty="0">
                <a:latin typeface="Arial" panose="020B0604020202020204" pitchFamily="34" charset="0"/>
              </a:rPr>
              <a:t>. Передача возбудителя осуществляется при контакте с больным, через предметы, которыми он пользовался. Предрасполагающими к возникновению бородавок факторами являются психическая травма, снижение иммунологической активности, вегетоневроз, </a:t>
            </a:r>
            <a:r>
              <a:rPr lang="ru-RU" sz="2800" dirty="0" err="1">
                <a:latin typeface="Arial" panose="020B0604020202020204" pitchFamily="34" charset="0"/>
                <a:hlinkClick r:id="rId3" tooltip="Акроцианоз"/>
              </a:rPr>
              <a:t>акроцианоз</a:t>
            </a:r>
            <a:r>
              <a:rPr lang="ru-RU" sz="2800" dirty="0">
                <a:latin typeface="Arial" panose="020B0604020202020204" pitchFamily="34" charset="0"/>
              </a:rPr>
              <a:t>, а также повышенная потливость кожи кистей и подошв.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44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560" y="652485"/>
            <a:ext cx="9490548" cy="5056337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</a:rPr>
              <a:t>Обыкновенные (вульгарные) бородавки</a:t>
            </a:r>
            <a:r>
              <a:rPr lang="ru-RU" sz="2400" dirty="0">
                <a:latin typeface="Arial" panose="020B0604020202020204" pitchFamily="34" charset="0"/>
              </a:rPr>
              <a:t> — плотные сухие ограниченные безболезненные ороговевшие возвышения с неровной ворсинчатой поверхностью, величиной от булавочной головки до горошины. Могут сливаться, образуя большие бляшки. Наиболее часто располагаются на кистях рук.</a:t>
            </a:r>
          </a:p>
          <a:p>
            <a:r>
              <a:rPr lang="ru-RU" sz="2400" dirty="0">
                <a:latin typeface="Arial" panose="020B0604020202020204" pitchFamily="34" charset="0"/>
              </a:rPr>
              <a:t>Разновидность обыкновенных бородавок — подошвенные бородавки — появляются в местах давления обуви, особенно у сильно потеющих. Очень плотные, ороговевшие, серо-грязного цвета подошвенные бородавки отличаются сильной болезненностью, препятствующей ходьбе; иногда вызывают временную потерю трудоспособности.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3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8904"/>
          </a:xfrm>
        </p:spPr>
        <p:txBody>
          <a:bodyPr/>
          <a:lstStyle/>
          <a:p>
            <a:pPr algn="ctr"/>
            <a:r>
              <a:rPr lang="ru-RU" dirty="0" smtClean="0"/>
              <a:t>Дерматит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2" y="1359244"/>
            <a:ext cx="10700952" cy="48891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</a:rPr>
              <a:t>Воспалительное </a:t>
            </a:r>
            <a:r>
              <a:rPr lang="ru-RU" sz="2800" dirty="0">
                <a:latin typeface="Arial" panose="020B0604020202020204" pitchFamily="34" charset="0"/>
              </a:rPr>
              <a:t>поражение кожи, возникающее в результате воздействия на неё повреждающих факторов химической, физической или биологической природы. Относится к группе </a:t>
            </a:r>
            <a:r>
              <a:rPr lang="ru-RU" sz="2800" dirty="0" err="1">
                <a:latin typeface="Arial" panose="020B0604020202020204" pitchFamily="34" charset="0"/>
              </a:rPr>
              <a:t>аллергодерматозов</a:t>
            </a:r>
            <a:r>
              <a:rPr lang="ru-RU" sz="2800" dirty="0">
                <a:latin typeface="Arial" panose="020B0604020202020204" pitchFamily="34" charset="0"/>
              </a:rPr>
              <a:t>. </a:t>
            </a:r>
            <a:endParaRPr lang="ru-RU" sz="2800" dirty="0" smtClean="0">
              <a:latin typeface="Arial" panose="020B0604020202020204" pitchFamily="34" charset="0"/>
            </a:endParaRPr>
          </a:p>
          <a:p>
            <a:r>
              <a:rPr lang="ru-RU" sz="2800" dirty="0" err="1" smtClean="0">
                <a:latin typeface="Arial" panose="020B0604020202020204" pitchFamily="34" charset="0"/>
              </a:rPr>
              <a:t>Аллергодерматозы</a:t>
            </a:r>
            <a:r>
              <a:rPr lang="ru-RU" sz="2800" dirty="0">
                <a:latin typeface="Arial" panose="020B0604020202020204" pitchFamily="34" charset="0"/>
              </a:rPr>
              <a:t> — гетерогенная группа заболеваний кожи, ведущее значение в развитии которых придается аллергической реакции немедленного или замедленного типа. В эту группу включают аллергические дерматиты, </a:t>
            </a:r>
            <a:r>
              <a:rPr lang="ru-RU" sz="2800" dirty="0" err="1">
                <a:latin typeface="Arial" panose="020B0604020202020204" pitchFamily="34" charset="0"/>
              </a:rPr>
              <a:t>токсидермии</a:t>
            </a:r>
            <a:r>
              <a:rPr lang="ru-RU" sz="2800" dirty="0">
                <a:latin typeface="Arial" panose="020B0604020202020204" pitchFamily="34" charset="0"/>
              </a:rPr>
              <a:t>, экзему, </a:t>
            </a:r>
            <a:r>
              <a:rPr lang="ru-RU" sz="2800" dirty="0" err="1" smtClean="0">
                <a:latin typeface="Arial" panose="020B0604020202020204" pitchFamily="34" charset="0"/>
              </a:rPr>
              <a:t>атопически</a:t>
            </a:r>
            <a:r>
              <a:rPr lang="ru-RU" sz="2800" dirty="0" smtClean="0">
                <a:latin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</a:rPr>
              <a:t>дерматит, крапивницу.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46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1351441"/>
            <a:ext cx="4267200" cy="4651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02" y="3212756"/>
            <a:ext cx="2413211" cy="313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98" y="635012"/>
            <a:ext cx="3284309" cy="21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561" y="757881"/>
            <a:ext cx="5042115" cy="561820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</a:rPr>
              <a:t>Плоские, или юношеские бородавки</a:t>
            </a:r>
            <a:r>
              <a:rPr lang="ru-RU" sz="2400" dirty="0">
                <a:latin typeface="Arial" panose="020B0604020202020204" pitchFamily="34" charset="0"/>
              </a:rPr>
              <a:t> возникают обычно у детей и молодых людей. Имеют вид округлых или неправильной формы плоских узелков, которые располагаются на тыльной поверхности кистей рук, а также на коже лица. Появлению плоских бородавок способствует раздражение кожи (возникают нередко по ходу царапин, порезов и т. п.)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39" y="3317789"/>
            <a:ext cx="2852351" cy="2852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3" y="757881"/>
            <a:ext cx="2717868" cy="32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037" y="1113805"/>
            <a:ext cx="4984449" cy="419548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</a:rPr>
              <a:t>Остроконечные кондиломы</a:t>
            </a:r>
            <a:r>
              <a:rPr lang="ru-RU" sz="2400" dirty="0" smtClean="0">
                <a:latin typeface="Arial" panose="020B0604020202020204" pitchFamily="34" charset="0"/>
              </a:rPr>
              <a:t>— </a:t>
            </a:r>
            <a:r>
              <a:rPr lang="ru-RU" sz="2400" dirty="0">
                <a:latin typeface="Arial" panose="020B0604020202020204" pitchFamily="34" charset="0"/>
              </a:rPr>
              <a:t>мельчайшие розового цвета узелки, которые, сливаясь, образуют </a:t>
            </a:r>
            <a:r>
              <a:rPr lang="ru-RU" sz="2400" dirty="0" err="1">
                <a:latin typeface="Arial" panose="020B0604020202020204" pitchFamily="34" charset="0"/>
              </a:rPr>
              <a:t>сосочкообразное</a:t>
            </a:r>
            <a:r>
              <a:rPr lang="ru-RU" sz="2400" dirty="0">
                <a:latin typeface="Arial" panose="020B0604020202020204" pitchFamily="34" charset="0"/>
              </a:rPr>
              <a:t> разрастание мягкой консистенции на основании в виде ножки. Чаще развиваются на половых органах, в паховых и </a:t>
            </a:r>
            <a:r>
              <a:rPr lang="ru-RU" sz="2400" dirty="0" err="1">
                <a:latin typeface="Arial" panose="020B0604020202020204" pitchFamily="34" charset="0"/>
              </a:rPr>
              <a:t>межъягодичной</a:t>
            </a:r>
            <a:r>
              <a:rPr lang="ru-RU" sz="2400" dirty="0">
                <a:latin typeface="Arial" panose="020B0604020202020204" pitchFamily="34" charset="0"/>
              </a:rPr>
              <a:t> складках при нечистоплотном содержании кожи.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34" y="1585259"/>
            <a:ext cx="4978427" cy="32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125" y="1202725"/>
            <a:ext cx="5099222" cy="47326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</a:rPr>
              <a:t>Старческие бородавки</a:t>
            </a:r>
            <a:r>
              <a:rPr lang="ru-RU" sz="2400" dirty="0">
                <a:latin typeface="Arial" panose="020B0604020202020204" pitchFamily="34" charset="0"/>
              </a:rPr>
              <a:t>, возрастные </a:t>
            </a:r>
            <a:r>
              <a:rPr lang="ru-RU" sz="2400" dirty="0" err="1">
                <a:latin typeface="Arial" panose="020B0604020202020204" pitchFamily="34" charset="0"/>
              </a:rPr>
              <a:t>кератомы</a:t>
            </a:r>
            <a:r>
              <a:rPr lang="ru-RU" sz="2400" dirty="0">
                <a:latin typeface="Arial" panose="020B0604020202020204" pitchFamily="34" charset="0"/>
              </a:rPr>
              <a:t>, развиваются у пожилых людей; с вирусной инфекцией не связаны. Бляшки серого, коричневого или чёрного цвета, покрытые рыхлыми, пропитанными кожным салом, роговыми массами. Располагаются главным образом на лице, шее, туловище.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77" y="1372371"/>
            <a:ext cx="5527386" cy="35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0708"/>
          </a:xfrm>
        </p:spPr>
        <p:txBody>
          <a:bodyPr/>
          <a:lstStyle/>
          <a:p>
            <a:pPr algn="ctr"/>
            <a:r>
              <a:rPr lang="ru-RU" dirty="0" smtClean="0"/>
              <a:t>Контагиозный </a:t>
            </a:r>
            <a:r>
              <a:rPr lang="ru-RU" dirty="0" err="1" smtClean="0"/>
              <a:t>маллюск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004" y="1466334"/>
            <a:ext cx="4259520" cy="4534929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</a:rPr>
              <a:t>Вирусное </a:t>
            </a:r>
            <a:r>
              <a:rPr lang="ru-RU" sz="2400" dirty="0">
                <a:latin typeface="arial" panose="020B0604020202020204" pitchFamily="34" charset="0"/>
              </a:rPr>
              <a:t>заболевание, характеризующееся появлением на коже белых полушаровидных узелков с центральным вдавлением, зрительно напоминающих раковину моллюска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72" y="1327418"/>
            <a:ext cx="5035662" cy="3293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29" y="3360651"/>
            <a:ext cx="3581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0093"/>
          </a:xfrm>
        </p:spPr>
        <p:txBody>
          <a:bodyPr/>
          <a:lstStyle/>
          <a:p>
            <a:pPr algn="ctr"/>
            <a:r>
              <a:rPr lang="ru-RU" dirty="0" smtClean="0"/>
              <a:t>Витилиго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07" y="1342768"/>
            <a:ext cx="9885963" cy="520631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Нарушение </a:t>
            </a:r>
            <a:r>
              <a:rPr lang="ru-RU" dirty="0">
                <a:latin typeface="Arial" panose="020B0604020202020204" pitchFamily="34" charset="0"/>
              </a:rPr>
              <a:t>пигментации, выражающееся в исчезновении пигмента меланина на отдельных </a:t>
            </a:r>
            <a:r>
              <a:rPr lang="ru-RU" dirty="0" smtClean="0">
                <a:latin typeface="Arial" panose="020B0604020202020204" pitchFamily="34" charset="0"/>
              </a:rPr>
              <a:t>участках кожи</a:t>
            </a:r>
            <a:r>
              <a:rPr lang="ru-RU" dirty="0">
                <a:latin typeface="Arial" panose="020B0604020202020204" pitchFamily="34" charset="0"/>
              </a:rPr>
              <a:t>. Возникает на коже, предположительно, в результате действия некоторых лекарственных и химических веществ, нервно-трофических, нейроэндокринных и аутоиммунных факторов </a:t>
            </a:r>
            <a:r>
              <a:rPr lang="ru-RU" dirty="0" err="1">
                <a:latin typeface="Arial" panose="020B0604020202020204" pitchFamily="34" charset="0"/>
              </a:rPr>
              <a:t>меланогенеза</a:t>
            </a:r>
            <a:r>
              <a:rPr lang="ru-RU" dirty="0">
                <a:latin typeface="Arial" panose="020B0604020202020204" pitchFamily="34" charset="0"/>
              </a:rPr>
              <a:t>, а также после воспалительных и некротических процессов на коже. Предрасположенность к витилиго может наследоваться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</a:rPr>
              <a:t>Большое значение в развитии витилиго имеют стрессовые состояния, хронические болезни внутренних органов, интоксикации, </a:t>
            </a:r>
            <a:r>
              <a:rPr lang="ru-RU" dirty="0" err="1">
                <a:latin typeface="Arial" panose="020B0604020202020204" pitchFamily="34" charset="0"/>
              </a:rPr>
              <a:t>контактирование</a:t>
            </a:r>
            <a:r>
              <a:rPr lang="ru-RU" dirty="0">
                <a:latin typeface="Arial" panose="020B0604020202020204" pitchFamily="34" charset="0"/>
              </a:rPr>
              <a:t> кожи с некоторыми синтетическими тканями, физическая травма (реакция </a:t>
            </a:r>
            <a:r>
              <a:rPr lang="ru-RU" dirty="0" err="1">
                <a:latin typeface="Arial" panose="020B0604020202020204" pitchFamily="34" charset="0"/>
              </a:rPr>
              <a:t>Кёбнера</a:t>
            </a:r>
            <a:r>
              <a:rPr lang="ru-RU" dirty="0">
                <a:latin typeface="Arial" panose="020B0604020202020204" pitchFamily="34" charset="0"/>
              </a:rPr>
              <a:t>). Ряд химических производств, особенно связанных с производными фенола (краски, резина, кабельная продукция), также провоцируют витилиго, которое в таких случаях чаще всего носит обратимый характер. То есть, кожа сама собой восстанавливает пигмент, как только человек меняет место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4" y="634314"/>
            <a:ext cx="5686299" cy="3784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9" y="2943161"/>
            <a:ext cx="4865764" cy="344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Красная волчанка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738" y="1435081"/>
            <a:ext cx="5861781" cy="52210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Диффузное </a:t>
            </a:r>
            <a:r>
              <a:rPr lang="ru-RU" dirty="0">
                <a:latin typeface="Arial" panose="020B0604020202020204" pitchFamily="34" charset="0"/>
              </a:rPr>
              <a:t>заболевание соединительной ткани, характеризующееся системным </a:t>
            </a:r>
            <a:r>
              <a:rPr lang="ru-RU" dirty="0" err="1">
                <a:latin typeface="Arial" panose="020B0604020202020204" pitchFamily="34" charset="0"/>
              </a:rPr>
              <a:t>иммунокомплексным</a:t>
            </a:r>
            <a:r>
              <a:rPr lang="ru-RU" dirty="0">
                <a:latin typeface="Arial" panose="020B0604020202020204" pitchFamily="34" charset="0"/>
              </a:rPr>
              <a:t> поражением соединительной ткани и её производных, с поражением сосудов микроциркуляторного русла. Системное аутоиммунное заболевание, при котором </a:t>
            </a:r>
            <a:r>
              <a:rPr lang="ru-RU" dirty="0" smtClean="0">
                <a:latin typeface="Arial" panose="020B0604020202020204" pitchFamily="34" charset="0"/>
              </a:rPr>
              <a:t>вырабатываемые иммунной системой</a:t>
            </a:r>
            <a:r>
              <a:rPr lang="ru-RU" dirty="0">
                <a:latin typeface="Arial" panose="020B0604020202020204" pitchFamily="34" charset="0"/>
              </a:rPr>
              <a:t> человека антитела повреждают ДНК здоровых клеток, преимущественно повреждается соединительная ткань с обязательным наличием сосудистого компонента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Отмечается </a:t>
            </a:r>
            <a:r>
              <a:rPr lang="ru-RU" dirty="0">
                <a:latin typeface="Arial" panose="020B0604020202020204" pitchFamily="34" charset="0"/>
              </a:rPr>
              <a:t>«классическая» </a:t>
            </a:r>
            <a:r>
              <a:rPr lang="ru-RU" dirty="0" err="1">
                <a:latin typeface="Arial" panose="020B0604020202020204" pitchFamily="34" charset="0"/>
              </a:rPr>
              <a:t>макулопапулезная</a:t>
            </a:r>
            <a:r>
              <a:rPr lang="ru-RU" dirty="0">
                <a:latin typeface="Arial" panose="020B0604020202020204" pitchFamily="34" charset="0"/>
              </a:rPr>
              <a:t> сыпь на щеках в форме бабочки, а также на руках и туловище у многих пациентов обнаруживается </a:t>
            </a:r>
            <a:r>
              <a:rPr lang="ru-RU" dirty="0" err="1">
                <a:latin typeface="Arial" panose="020B0604020202020204" pitchFamily="34" charset="0"/>
              </a:rPr>
              <a:t>дискоидная</a:t>
            </a:r>
            <a:r>
              <a:rPr lang="ru-RU" dirty="0">
                <a:latin typeface="Arial" panose="020B0604020202020204" pitchFamily="34" charset="0"/>
              </a:rPr>
              <a:t> волчанка — толстые красные чешуйчатые пятна на коже.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35" y="1792501"/>
            <a:ext cx="4870216" cy="35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001"/>
          </a:xfrm>
        </p:spPr>
        <p:txBody>
          <a:bodyPr/>
          <a:lstStyle/>
          <a:p>
            <a:pPr algn="ctr"/>
            <a:r>
              <a:rPr lang="ru-RU" dirty="0" smtClean="0"/>
              <a:t>Псориаз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249" y="1375720"/>
            <a:ext cx="9473513" cy="5181600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</a:rPr>
              <a:t>Хроническое </a:t>
            </a:r>
            <a:r>
              <a:rPr lang="ru-RU" sz="2400" dirty="0">
                <a:latin typeface="Arial" panose="020B0604020202020204" pitchFamily="34" charset="0"/>
              </a:rPr>
              <a:t>неинфекционное заболевание, дерматоз, поражающий в основном </a:t>
            </a:r>
            <a:r>
              <a:rPr lang="ru-RU" sz="2400" dirty="0" smtClean="0">
                <a:latin typeface="Arial" panose="020B0604020202020204" pitchFamily="34" charset="0"/>
              </a:rPr>
              <a:t>кожу. </a:t>
            </a:r>
            <a:r>
              <a:rPr lang="ru-RU" sz="2400" dirty="0">
                <a:latin typeface="Arial" panose="020B0604020202020204" pitchFamily="34" charset="0"/>
              </a:rPr>
              <a:t>В настоящее время предполагается </a:t>
            </a:r>
            <a:r>
              <a:rPr lang="ru-RU" sz="2400" dirty="0" smtClean="0">
                <a:latin typeface="Arial" panose="020B0604020202020204" pitchFamily="34" charset="0"/>
              </a:rPr>
              <a:t>аутоиммунная </a:t>
            </a:r>
            <a:r>
              <a:rPr lang="ru-RU" sz="2400" dirty="0">
                <a:latin typeface="Arial" panose="020B0604020202020204" pitchFamily="34" charset="0"/>
              </a:rPr>
              <a:t>природа этого </a:t>
            </a:r>
            <a:r>
              <a:rPr lang="ru-RU" sz="2400" dirty="0" smtClean="0">
                <a:latin typeface="Arial" panose="020B0604020202020204" pitchFamily="34" charset="0"/>
              </a:rPr>
              <a:t>заболевания. </a:t>
            </a:r>
            <a:r>
              <a:rPr lang="ru-RU" sz="2400" dirty="0">
                <a:latin typeface="Arial" panose="020B0604020202020204" pitchFamily="34" charset="0"/>
              </a:rPr>
              <a:t>Обычно псориаз проявляется образованием красных, чрезмерно сухих, приподнятых над поверхностью кожи пятен — так называемых </a:t>
            </a:r>
            <a:r>
              <a:rPr lang="ru-RU" sz="2400" i="1" dirty="0">
                <a:latin typeface="Arial" panose="020B0604020202020204" pitchFamily="34" charset="0"/>
              </a:rPr>
              <a:t>папул</a:t>
            </a:r>
            <a:r>
              <a:rPr lang="ru-RU" sz="2400" dirty="0">
                <a:latin typeface="Arial" panose="020B0604020202020204" pitchFamily="34" charset="0"/>
              </a:rPr>
              <a:t>, которые сливаются между собой, образуя бляшки. Эти папулы являются по своей природе участками хронического воспаления и избыточной пролиферации лимфоцитов, макрофагов и </a:t>
            </a:r>
            <a:r>
              <a:rPr lang="ru-RU" sz="2400" dirty="0" err="1">
                <a:latin typeface="Arial" panose="020B0604020202020204" pitchFamily="34" charset="0"/>
              </a:rPr>
              <a:t>кератиноцитов</a:t>
            </a:r>
            <a:r>
              <a:rPr lang="ru-RU" sz="2400" dirty="0">
                <a:latin typeface="Arial" panose="020B0604020202020204" pitchFamily="34" charset="0"/>
              </a:rPr>
              <a:t> кожи, а также избыточного </a:t>
            </a:r>
            <a:r>
              <a:rPr lang="ru-RU" sz="2400" dirty="0" err="1">
                <a:latin typeface="Arial" panose="020B0604020202020204" pitchFamily="34" charset="0"/>
              </a:rPr>
              <a:t>ангиогенеза</a:t>
            </a:r>
            <a:r>
              <a:rPr lang="ru-RU" sz="2400" dirty="0">
                <a:latin typeface="Arial" panose="020B0604020202020204" pitchFamily="34" charset="0"/>
              </a:rPr>
              <a:t>(образования новых мелких капилляров) в подлежащем слое кожи</a:t>
            </a:r>
            <a:r>
              <a:rPr lang="ru-RU" sz="2400" dirty="0" smtClean="0"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5" y="2106522"/>
            <a:ext cx="4102443" cy="44939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7" y="651991"/>
            <a:ext cx="4937760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585250"/>
          </a:xfrm>
        </p:spPr>
        <p:txBody>
          <a:bodyPr/>
          <a:lstStyle/>
          <a:p>
            <a:pPr algn="ctr"/>
            <a:r>
              <a:rPr lang="ru-RU" sz="2800" dirty="0" smtClean="0"/>
              <a:t>Классификация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37969"/>
            <a:ext cx="8946541" cy="569234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Острая (</a:t>
            </a:r>
            <a:r>
              <a:rPr lang="ru-RU" dirty="0" err="1">
                <a:latin typeface="Arial" panose="020B0604020202020204" pitchFamily="34" charset="0"/>
              </a:rPr>
              <a:t>Микровезикульная</a:t>
            </a:r>
            <a:r>
              <a:rPr lang="ru-RU" dirty="0">
                <a:latin typeface="Arial" panose="020B0604020202020204" pitchFamily="34" charset="0"/>
              </a:rPr>
              <a:t> или </a:t>
            </a:r>
            <a:r>
              <a:rPr lang="ru-RU" dirty="0" err="1">
                <a:latin typeface="Arial" panose="020B0604020202020204" pitchFamily="34" charset="0"/>
              </a:rPr>
              <a:t>макровезикульная</a:t>
            </a:r>
            <a:r>
              <a:rPr lang="ru-RU" dirty="0">
                <a:latin typeface="Arial" panose="020B0604020202020204" pitchFamily="34" charset="0"/>
              </a:rPr>
              <a:t>) — возникает сразу после контакта с раздражителем и исчезает после прекращения контакта.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Подострая (корковая или чешуйчатая)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Хроническая (</a:t>
            </a:r>
            <a:r>
              <a:rPr lang="ru-RU" dirty="0" err="1">
                <a:latin typeface="Arial" panose="020B0604020202020204" pitchFamily="34" charset="0"/>
              </a:rPr>
              <a:t>Аконтотическая</a:t>
            </a:r>
            <a:r>
              <a:rPr lang="ru-RU" dirty="0">
                <a:latin typeface="Arial" panose="020B0604020202020204" pitchFamily="34" charset="0"/>
              </a:rPr>
              <a:t>) — возникает при периодических контактах с раздражителем в течение долгого времени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2400" dirty="0" smtClean="0"/>
              <a:t>Клиника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Воспалительное покраснение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Отёчность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Зуд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Жжение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Повышение температуры кожи в месте воспаления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Ощущение жара в месте воспаления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Появление волдырей, пузырей…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0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87" y="1531972"/>
            <a:ext cx="5954926" cy="44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6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7" y="885410"/>
            <a:ext cx="4745466" cy="34190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84" y="2504303"/>
            <a:ext cx="5896122" cy="39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Розовые угри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3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</a:rPr>
              <a:t>Это </a:t>
            </a:r>
            <a:r>
              <a:rPr lang="ru-RU" sz="2800" dirty="0">
                <a:latin typeface="arial" panose="020B0604020202020204" pitchFamily="34" charset="0"/>
              </a:rPr>
              <a:t>хроническая патология сальных </a:t>
            </a:r>
            <a:r>
              <a:rPr lang="ru-RU" sz="2800" dirty="0" smtClean="0">
                <a:latin typeface="arial" panose="020B0604020202020204" pitchFamily="34" charset="0"/>
              </a:rPr>
              <a:t>желез. Недостаточное кровообращение и иннервация сосудов, </a:t>
            </a:r>
            <a:r>
              <a:rPr lang="ru-RU" sz="2800" dirty="0">
                <a:latin typeface="arial" panose="020B0604020202020204" pitchFamily="34" charset="0"/>
              </a:rPr>
              <a:t>в патогенезе которой важное место занимают </a:t>
            </a:r>
            <a:r>
              <a:rPr lang="ru-RU" sz="2800" dirty="0" err="1">
                <a:latin typeface="arial" panose="020B0604020202020204" pitchFamily="34" charset="0"/>
              </a:rPr>
              <a:t>ангиопатии</a:t>
            </a:r>
            <a:r>
              <a:rPr lang="ru-RU" sz="2800" dirty="0">
                <a:latin typeface="arial" panose="020B0604020202020204" pitchFamily="34" charset="0"/>
              </a:rPr>
              <a:t>, различные нейроэндокринные патологии и хронические заболевания пищеварительного тракта. Из женщин, обратившихся к дерматологу и </a:t>
            </a:r>
            <a:r>
              <a:rPr lang="ru-RU" sz="2800" dirty="0" err="1">
                <a:latin typeface="arial" panose="020B0604020202020204" pitchFamily="34" charset="0"/>
              </a:rPr>
              <a:t>дермотокосметологу</a:t>
            </a:r>
            <a:r>
              <a:rPr lang="ru-RU" sz="2800" dirty="0">
                <a:latin typeface="arial" panose="020B0604020202020204" pitchFamily="34" charset="0"/>
              </a:rPr>
              <a:t>. в возрастной группе от 30 до 50 лет, примерно в 5% случаях диагностируются розовые угри различных форм и степени тяжести.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12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99" y="1212658"/>
            <a:ext cx="8946541" cy="533642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Перегрев </a:t>
            </a:r>
            <a:r>
              <a:rPr lang="ru-RU" dirty="0">
                <a:latin typeface="arial" panose="020B0604020202020204" pitchFamily="34" charset="0"/>
              </a:rPr>
              <a:t>и переохлаждение </a:t>
            </a:r>
            <a:r>
              <a:rPr lang="ru-RU" dirty="0" smtClean="0">
                <a:latin typeface="arial" panose="020B0604020202020204" pitchFamily="34" charset="0"/>
              </a:rPr>
              <a:t>кожи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Инсоляция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Ультрафиолет </a:t>
            </a:r>
            <a:r>
              <a:rPr lang="ru-RU" dirty="0">
                <a:latin typeface="arial" panose="020B0604020202020204" pitchFamily="34" charset="0"/>
              </a:rPr>
              <a:t>в </a:t>
            </a:r>
            <a:r>
              <a:rPr lang="ru-RU" dirty="0" smtClean="0">
                <a:latin typeface="arial" panose="020B0604020202020204" pitchFamily="34" charset="0"/>
              </a:rPr>
              <a:t>солярии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Стрессовые </a:t>
            </a:r>
            <a:r>
              <a:rPr lang="ru-RU" dirty="0">
                <a:latin typeface="arial" panose="020B0604020202020204" pitchFamily="34" charset="0"/>
              </a:rPr>
              <a:t>ситуации, </a:t>
            </a:r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Длительное </a:t>
            </a:r>
            <a:r>
              <a:rPr lang="ru-RU" dirty="0">
                <a:latin typeface="arial" panose="020B0604020202020204" pitchFamily="34" charset="0"/>
              </a:rPr>
              <a:t>местное применение </a:t>
            </a:r>
            <a:r>
              <a:rPr lang="ru-RU" dirty="0" err="1">
                <a:latin typeface="arial" panose="020B0604020202020204" pitchFamily="34" charset="0"/>
              </a:rPr>
              <a:t>глюкокортикостероидных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препаратов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Неправильный </a:t>
            </a:r>
            <a:r>
              <a:rPr lang="ru-RU" dirty="0">
                <a:latin typeface="arial" panose="020B0604020202020204" pitchFamily="34" charset="0"/>
              </a:rPr>
              <a:t>уход за кожей лица с применением жестких </a:t>
            </a:r>
            <a:r>
              <a:rPr lang="ru-RU" dirty="0" err="1">
                <a:latin typeface="arial" panose="020B0604020202020204" pitchFamily="34" charset="0"/>
              </a:rPr>
              <a:t>скрабов</a:t>
            </a:r>
            <a:r>
              <a:rPr lang="ru-RU" dirty="0">
                <a:latin typeface="arial" panose="020B0604020202020204" pitchFamily="34" charset="0"/>
              </a:rPr>
              <a:t> и агрессивных химических веществ, например химический </a:t>
            </a:r>
            <a:r>
              <a:rPr lang="ru-RU" dirty="0" err="1">
                <a:latin typeface="arial" panose="020B0604020202020204" pitchFamily="34" charset="0"/>
              </a:rPr>
              <a:t>пилинг</a:t>
            </a:r>
            <a:r>
              <a:rPr lang="ru-RU" dirty="0">
                <a:latin typeface="arial" panose="020B0604020202020204" pitchFamily="34" charset="0"/>
              </a:rPr>
              <a:t> в домашних условиях, приводят к стойкому расширению сосудистой сетки, что само по себе является косметической проблемой и в дальнейшем почти всегда заканчивается розовыми угрями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</a:rPr>
              <a:t>Наличие в фолликулах клещей типа </a:t>
            </a:r>
            <a:r>
              <a:rPr lang="ru-RU" dirty="0" err="1">
                <a:latin typeface="arial" panose="020B0604020202020204" pitchFamily="34" charset="0"/>
              </a:rPr>
              <a:t>демодекс</a:t>
            </a:r>
            <a:r>
              <a:rPr lang="ru-RU" dirty="0">
                <a:latin typeface="arial" panose="020B0604020202020204" pitchFamily="34" charset="0"/>
              </a:rPr>
              <a:t> усиливают симптоматику розовых угрей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4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4" y="4033261"/>
            <a:ext cx="3117721" cy="23962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4" y="976990"/>
            <a:ext cx="3117721" cy="2400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05" y="1845010"/>
            <a:ext cx="4762035" cy="39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0666"/>
          </a:xfrm>
        </p:spPr>
        <p:txBody>
          <a:bodyPr/>
          <a:lstStyle/>
          <a:p>
            <a:pPr algn="ctr"/>
            <a:r>
              <a:rPr lang="ru-RU" dirty="0" err="1" smtClean="0"/>
              <a:t>Демодикоз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2930" y="1894702"/>
            <a:ext cx="7159353" cy="46337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ahoma" panose="020B0604030504040204" pitchFamily="34" charset="0"/>
              </a:rPr>
              <a:t>Это </a:t>
            </a:r>
            <a:r>
              <a:rPr lang="ru-RU" sz="2400" dirty="0">
                <a:latin typeface="tahoma" panose="020B0604030504040204" pitchFamily="34" charset="0"/>
              </a:rPr>
              <a:t>поражение кожи микроскопическим клещом. Этот клещ носит название </a:t>
            </a:r>
            <a:r>
              <a:rPr lang="ru-RU" sz="2400" dirty="0" err="1">
                <a:latin typeface="tahoma" panose="020B0604030504040204" pitchFamily="34" charset="0"/>
              </a:rPr>
              <a:t>Demodex</a:t>
            </a:r>
            <a:r>
              <a:rPr lang="ru-RU" sz="2400" dirty="0">
                <a:latin typeface="tahoma" panose="020B0604030504040204" pitchFamily="34" charset="0"/>
              </a:rPr>
              <a:t>. Клещ </a:t>
            </a:r>
            <a:r>
              <a:rPr lang="ru-RU" sz="2400" dirty="0" err="1">
                <a:latin typeface="tahoma" panose="020B0604030504040204" pitchFamily="34" charset="0"/>
              </a:rPr>
              <a:t>демодекс</a:t>
            </a:r>
            <a:r>
              <a:rPr lang="ru-RU" sz="2400" dirty="0">
                <a:latin typeface="tahoma" panose="020B0604030504040204" pitchFamily="34" charset="0"/>
              </a:rPr>
              <a:t> живёт в сальных железах, в фолликулах волос, по этой причине места его распространения – именно веки, кожа лица, область надбровных дуг, лоб, носогубные складки и подбородок, наружный слуховой проход. Места с обильным </a:t>
            </a:r>
            <a:r>
              <a:rPr lang="ru-RU" sz="2400" dirty="0" err="1">
                <a:latin typeface="tahoma" panose="020B0604030504040204" pitchFamily="34" charset="0"/>
              </a:rPr>
              <a:t>салоотделением</a:t>
            </a:r>
            <a:r>
              <a:rPr lang="ru-RU" sz="2400" dirty="0">
                <a:latin typeface="tahoma" panose="020B0604030504040204" pitchFamily="34" charset="0"/>
              </a:rPr>
              <a:t> наиболее благоприятны для обитания клещей.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5" y="1972781"/>
            <a:ext cx="2608178" cy="23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Демодикоз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5972991" cy="419717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ahoma" panose="020B0604030504040204" pitchFamily="34" charset="0"/>
              </a:rPr>
              <a:t>Мужчины </a:t>
            </a:r>
            <a:r>
              <a:rPr lang="ru-RU" dirty="0" err="1">
                <a:latin typeface="tahoma" panose="020B0604030504040204" pitchFamily="34" charset="0"/>
              </a:rPr>
              <a:t>демодекозом</a:t>
            </a:r>
            <a:r>
              <a:rPr lang="ru-RU" dirty="0">
                <a:latin typeface="tahoma" panose="020B0604030504040204" pitchFamily="34" charset="0"/>
              </a:rPr>
              <a:t> страдают в два раза реже, чем женщины, причём женщины с белой, нежной кожей. Поводом для развития этого заболевания могут стать: сбой в работе эндокринной и пищеварительной систем, </a:t>
            </a:r>
            <a:r>
              <a:rPr lang="ru-RU" u="sng" dirty="0">
                <a:latin typeface="tahoma" panose="020B0604030504040204" pitchFamily="34" charset="0"/>
              </a:rPr>
              <a:t>стрессы</a:t>
            </a:r>
            <a:r>
              <a:rPr lang="ru-RU" dirty="0">
                <a:latin typeface="tahoma" panose="020B0604030504040204" pitchFamily="34" charset="0"/>
              </a:rPr>
              <a:t>, снижение </a:t>
            </a:r>
            <a:r>
              <a:rPr lang="ru-RU" u="sng" dirty="0">
                <a:latin typeface="tahoma" panose="020B0604030504040204" pitchFamily="34" charset="0"/>
              </a:rPr>
              <a:t>иммунитета</a:t>
            </a:r>
            <a:r>
              <a:rPr lang="ru-RU" dirty="0">
                <a:latin typeface="tahoma" panose="020B0604030504040204" pitchFamily="34" charset="0"/>
              </a:rPr>
              <a:t>, случается и использование дорогой косметики с гормональными или другими биологическими добавками. Мирную жизнь с клещом может нарушить чрезмерное употребление чёрного кофе, алкоголя, острые приправы, длительное нахождение у компьютера, частое посещение бани или солярия.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68" y="2092146"/>
            <a:ext cx="4622430" cy="32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449</Words>
  <Application>Microsoft Office PowerPoint</Application>
  <PresentationFormat>Широкоэкранный</PresentationFormat>
  <Paragraphs>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</vt:lpstr>
      <vt:lpstr>Century Gothic</vt:lpstr>
      <vt:lpstr>Georgia</vt:lpstr>
      <vt:lpstr>PT Sans</vt:lpstr>
      <vt:lpstr>tahoma</vt:lpstr>
      <vt:lpstr>Wingdings 3</vt:lpstr>
      <vt:lpstr>Ион</vt:lpstr>
      <vt:lpstr>Заболевания кожи</vt:lpstr>
      <vt:lpstr>Дерматит</vt:lpstr>
      <vt:lpstr>Классификация</vt:lpstr>
      <vt:lpstr>Презентация PowerPoint</vt:lpstr>
      <vt:lpstr>Розовые угри</vt:lpstr>
      <vt:lpstr>Причины</vt:lpstr>
      <vt:lpstr>Презентация PowerPoint</vt:lpstr>
      <vt:lpstr>Демодикоз</vt:lpstr>
      <vt:lpstr>Демодикоз</vt:lpstr>
      <vt:lpstr>Хейлиты</vt:lpstr>
      <vt:lpstr>Пиодермии</vt:lpstr>
      <vt:lpstr>Классификация</vt:lpstr>
      <vt:lpstr>Поверхностные            Глубокие</vt:lpstr>
      <vt:lpstr>Вульгарные угри</vt:lpstr>
      <vt:lpstr>Презентация PowerPoint</vt:lpstr>
      <vt:lpstr>Герпес</vt:lpstr>
      <vt:lpstr>Презентация PowerPoint</vt:lpstr>
      <vt:lpstr>Бородавки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Контагиозный маллюск</vt:lpstr>
      <vt:lpstr>Витилиго</vt:lpstr>
      <vt:lpstr>Презентация PowerPoint</vt:lpstr>
      <vt:lpstr>Красная волчанка</vt:lpstr>
      <vt:lpstr>Псориаз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Заболевания кожи</dc:title>
  <dc:creator>Dima</dc:creator>
  <cp:lastModifiedBy>Dima</cp:lastModifiedBy>
  <cp:revision>13</cp:revision>
  <dcterms:created xsi:type="dcterms:W3CDTF">2016-09-20T07:05:11Z</dcterms:created>
  <dcterms:modified xsi:type="dcterms:W3CDTF">2016-09-20T09:14:07Z</dcterms:modified>
</cp:coreProperties>
</file>